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5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4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F310278-358C-41CA-A86E-495A1A19782D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9C902B2A-34B4-437E-8D89-D12A049ABCAA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5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NOW!!!</a:t>
            </a:r>
            <a:endParaRPr lang="en-US" sz="750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6000" dirty="0" smtClean="0">
                <a:solidFill>
                  <a:schemeClr val="tx1"/>
                </a:solidFill>
              </a:rPr>
              <a:t>Complete the </a:t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en-US" sz="6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6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6000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an Independent Clause or a Dependent </a:t>
            </a:r>
            <a:r>
              <a:rPr lang="en-US" sz="6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Clause?” </a:t>
            </a:r>
            <a:br>
              <a:rPr lang="en-US" sz="6000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dirty="0" smtClean="0">
                <a:solidFill>
                  <a:schemeClr val="tx1"/>
                </a:solidFill>
              </a:rPr>
              <a:t>Worksheet</a:t>
            </a:r>
            <a:endParaRPr lang="en-US" sz="6000" i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9098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8392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DEPENDENT CLAUSES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-83820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-US" sz="4000" b="1" u="sng" dirty="0">
                <a:solidFill>
                  <a:schemeClr val="tx1"/>
                </a:solidFill>
              </a:rPr>
              <a:t>ADJECTIVE STARTERS</a:t>
            </a:r>
          </a:p>
          <a:p>
            <a:pPr>
              <a:buFontTx/>
              <a:buNone/>
            </a:pPr>
            <a:r>
              <a:rPr lang="en-US" sz="4000" dirty="0">
                <a:solidFill>
                  <a:schemeClr val="tx1"/>
                </a:solidFill>
              </a:rPr>
              <a:t>			1) THAT</a:t>
            </a:r>
          </a:p>
          <a:p>
            <a:pPr>
              <a:buFontTx/>
              <a:buNone/>
            </a:pPr>
            <a:r>
              <a:rPr lang="en-US" sz="4000" dirty="0">
                <a:solidFill>
                  <a:schemeClr val="tx1"/>
                </a:solidFill>
              </a:rPr>
              <a:t>			2) WHO</a:t>
            </a:r>
          </a:p>
          <a:p>
            <a:pPr>
              <a:buFontTx/>
              <a:buNone/>
            </a:pPr>
            <a:r>
              <a:rPr lang="en-US" sz="4000" dirty="0">
                <a:solidFill>
                  <a:schemeClr val="tx1"/>
                </a:solidFill>
              </a:rPr>
              <a:t>			3) WHOM </a:t>
            </a:r>
          </a:p>
          <a:p>
            <a:pPr>
              <a:buFontTx/>
              <a:buNone/>
            </a:pPr>
            <a:r>
              <a:rPr lang="en-US" sz="4000" dirty="0">
                <a:solidFill>
                  <a:schemeClr val="tx1"/>
                </a:solidFill>
              </a:rPr>
              <a:t>			4) WHOSE </a:t>
            </a:r>
          </a:p>
          <a:p>
            <a:pPr>
              <a:buFontTx/>
              <a:buNone/>
            </a:pPr>
            <a:r>
              <a:rPr lang="en-US" sz="4000" dirty="0">
                <a:solidFill>
                  <a:schemeClr val="tx1"/>
                </a:solidFill>
              </a:rPr>
              <a:t>			5) WHICH </a:t>
            </a:r>
          </a:p>
        </p:txBody>
      </p:sp>
      <p:pic>
        <p:nvPicPr>
          <p:cNvPr id="9218" name="Picture 2" descr="http://images.clipartpanda.com/writer-clipart-la_writing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4003">
            <a:off x="3894885" y="2961088"/>
            <a:ext cx="5452536" cy="2912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475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15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3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215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bullytree.com/wp-content/uploads/2014/03/French-Bulldog-Brindle-Pup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10668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991600" cy="51054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4000" dirty="0"/>
              <a:t>The dog </a:t>
            </a:r>
            <a:r>
              <a:rPr lang="en-US" sz="4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lives by me </a:t>
            </a:r>
            <a:r>
              <a:rPr lang="en-US" sz="4000" dirty="0"/>
              <a:t>is nice</a:t>
            </a:r>
            <a:r>
              <a:rPr lang="en-US" sz="4000" dirty="0" smtClean="0"/>
              <a:t>.</a:t>
            </a:r>
            <a:br>
              <a:rPr lang="en-US" sz="4000" dirty="0" smtClean="0"/>
            </a:br>
            <a:endParaRPr lang="en-US" sz="4000" dirty="0"/>
          </a:p>
          <a:p>
            <a:pPr>
              <a:lnSpc>
                <a:spcPct val="90000"/>
              </a:lnSpc>
              <a:buFontTx/>
              <a:buNone/>
            </a:pPr>
            <a:endParaRPr lang="en-US" sz="4000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4000" dirty="0"/>
              <a:t>The show </a:t>
            </a:r>
            <a:r>
              <a:rPr lang="en-US" sz="4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that I watch </a:t>
            </a:r>
            <a:r>
              <a:rPr lang="en-US" sz="4000" dirty="0"/>
              <a:t>is good</a:t>
            </a:r>
            <a:r>
              <a:rPr lang="en-US" sz="4000" dirty="0" smtClean="0"/>
              <a:t>.</a:t>
            </a:r>
            <a:br>
              <a:rPr lang="en-US" sz="4000" dirty="0" smtClean="0"/>
            </a:br>
            <a:endParaRPr lang="en-US" sz="4000" dirty="0"/>
          </a:p>
          <a:p>
            <a:pPr>
              <a:lnSpc>
                <a:spcPct val="90000"/>
              </a:lnSpc>
              <a:buFontTx/>
              <a:buNone/>
            </a:pPr>
            <a:endParaRPr lang="en-US" sz="4000" dirty="0" smtClean="0"/>
          </a:p>
          <a:p>
            <a:pPr>
              <a:lnSpc>
                <a:spcPct val="90000"/>
              </a:lnSpc>
              <a:buFontTx/>
              <a:buNone/>
            </a:pPr>
            <a:r>
              <a:rPr lang="en-US" sz="4000" dirty="0" smtClean="0"/>
              <a:t>Jerry </a:t>
            </a:r>
            <a:r>
              <a:rPr lang="en-US" sz="4000" dirty="0" err="1"/>
              <a:t>Spinelli</a:t>
            </a:r>
            <a:r>
              <a:rPr lang="en-US" sz="4000" dirty="0"/>
              <a:t> is the author </a:t>
            </a:r>
            <a:r>
              <a:rPr lang="en-US" sz="40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wrote Maniac McGee</a:t>
            </a:r>
            <a:r>
              <a:rPr lang="en-US" sz="4000" dirty="0"/>
              <a:t>. </a:t>
            </a:r>
          </a:p>
        </p:txBody>
      </p:sp>
      <p:pic>
        <p:nvPicPr>
          <p:cNvPr id="8196" name="Picture 4" descr="http://images.clipartpanda.com/tv-clipart-television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11938">
            <a:off x="6331507" y="2936121"/>
            <a:ext cx="3054458" cy="2464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3219a2.medialib.glogster.com/happygirl247/media/3a/3aa5d8a35b07da0c63ba636a8c7a77a1af152e10/pencil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5171">
            <a:off x="4245212" y="4992251"/>
            <a:ext cx="3810000" cy="2724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218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400" b="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DEPENDENT CLAUSES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143000"/>
            <a:ext cx="8839200" cy="4525963"/>
          </a:xfrm>
        </p:spPr>
        <p:txBody>
          <a:bodyPr>
            <a:noAutofit/>
          </a:bodyPr>
          <a:lstStyle/>
          <a:p>
            <a:pPr algn="ctr">
              <a:buFontTx/>
              <a:buNone/>
            </a:pPr>
            <a:r>
              <a:rPr lang="en-US" sz="3500" b="1" u="sng" dirty="0">
                <a:solidFill>
                  <a:schemeClr val="tx1"/>
                </a:solidFill>
              </a:rPr>
              <a:t>ADVERB STARTERS</a:t>
            </a:r>
          </a:p>
          <a:p>
            <a:pPr>
              <a:buFontTx/>
              <a:buNone/>
            </a:pPr>
            <a:r>
              <a:rPr lang="en-US" sz="3500" dirty="0">
                <a:solidFill>
                  <a:schemeClr val="tx1"/>
                </a:solidFill>
              </a:rPr>
              <a:t>after			in order that	  </a:t>
            </a:r>
            <a:r>
              <a:rPr lang="en-US" sz="3500" dirty="0" smtClean="0">
                <a:solidFill>
                  <a:schemeClr val="tx1"/>
                </a:solidFill>
              </a:rPr>
              <a:t> until</a:t>
            </a:r>
            <a:endParaRPr lang="en-US" sz="3500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r>
              <a:rPr lang="en-US" sz="3500" dirty="0">
                <a:solidFill>
                  <a:schemeClr val="tx1"/>
                </a:solidFill>
              </a:rPr>
              <a:t>although		since		   </a:t>
            </a:r>
            <a:r>
              <a:rPr lang="en-US" sz="3500" dirty="0" smtClean="0">
                <a:solidFill>
                  <a:schemeClr val="tx1"/>
                </a:solidFill>
              </a:rPr>
              <a:t>        when</a:t>
            </a:r>
            <a:endParaRPr lang="en-US" sz="3500" dirty="0">
              <a:solidFill>
                <a:schemeClr val="tx1"/>
              </a:solidFill>
            </a:endParaRPr>
          </a:p>
          <a:p>
            <a:pPr>
              <a:buFontTx/>
              <a:buNone/>
            </a:pPr>
            <a:r>
              <a:rPr lang="en-US" sz="3500" dirty="0">
                <a:solidFill>
                  <a:schemeClr val="tx1"/>
                </a:solidFill>
              </a:rPr>
              <a:t>as			so that		   whenever</a:t>
            </a:r>
          </a:p>
          <a:p>
            <a:pPr>
              <a:buFontTx/>
              <a:buNone/>
            </a:pPr>
            <a:r>
              <a:rPr lang="en-US" sz="3500" dirty="0">
                <a:solidFill>
                  <a:schemeClr val="tx1"/>
                </a:solidFill>
              </a:rPr>
              <a:t>because		than			   where</a:t>
            </a:r>
          </a:p>
          <a:p>
            <a:pPr>
              <a:buFontTx/>
              <a:buNone/>
            </a:pPr>
            <a:r>
              <a:rPr lang="en-US" sz="3500" dirty="0">
                <a:solidFill>
                  <a:schemeClr val="tx1"/>
                </a:solidFill>
              </a:rPr>
              <a:t>before		though		   wherever</a:t>
            </a:r>
          </a:p>
          <a:p>
            <a:pPr>
              <a:buFontTx/>
              <a:buNone/>
            </a:pPr>
            <a:r>
              <a:rPr lang="en-US" sz="3500" dirty="0">
                <a:solidFill>
                  <a:schemeClr val="tx1"/>
                </a:solidFill>
              </a:rPr>
              <a:t>if 			</a:t>
            </a:r>
            <a:r>
              <a:rPr lang="en-US" sz="3500" dirty="0" smtClean="0">
                <a:solidFill>
                  <a:schemeClr val="tx1"/>
                </a:solidFill>
              </a:rPr>
              <a:t>unless                  while</a:t>
            </a:r>
            <a:endParaRPr lang="en-US" sz="3500" dirty="0">
              <a:solidFill>
                <a:schemeClr val="tx1"/>
              </a:solidFill>
            </a:endParaRPr>
          </a:p>
        </p:txBody>
      </p:sp>
      <p:pic>
        <p:nvPicPr>
          <p:cNvPr id="7170" name="Picture 2" descr="http://images.clipartof.com/small/1068766-Clipart-Ruled-Paper-And-Colored-Pencil-Background-Royalty-Free-Vector-Illustratio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565" b="17710"/>
          <a:stretch/>
        </p:blipFill>
        <p:spPr bwMode="auto">
          <a:xfrm>
            <a:off x="133350" y="5867400"/>
            <a:ext cx="8858250" cy="885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8467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245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7200" b="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229600" cy="4525963"/>
          </a:xfrm>
        </p:spPr>
        <p:txBody>
          <a:bodyPr>
            <a:normAutofit/>
          </a:bodyPr>
          <a:lstStyle/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4000" b="1" dirty="0"/>
              <a:t>1. </a:t>
            </a:r>
            <a:r>
              <a:rPr lang="en-US" sz="4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After</a:t>
            </a:r>
            <a:r>
              <a:rPr lang="en-US" sz="4000" b="1" dirty="0"/>
              <a:t> I danced</a:t>
            </a:r>
            <a:r>
              <a:rPr lang="en-US" sz="5400" b="1" dirty="0">
                <a:solidFill>
                  <a:srgbClr val="FFFF00"/>
                </a:solidFill>
              </a:rPr>
              <a:t>,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4000" b="1" dirty="0"/>
              <a:t>2. </a:t>
            </a:r>
            <a:r>
              <a:rPr lang="en-US" sz="4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Because</a:t>
            </a:r>
            <a:r>
              <a:rPr lang="en-US" sz="4000" b="1" dirty="0"/>
              <a:t> he was hungry</a:t>
            </a:r>
            <a:r>
              <a:rPr lang="en-US" sz="5400" b="1" dirty="0">
                <a:solidFill>
                  <a:srgbClr val="FFFF00"/>
                </a:solidFill>
              </a:rPr>
              <a:t>,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4000" b="1" dirty="0"/>
              <a:t>3. </a:t>
            </a:r>
            <a:r>
              <a:rPr lang="en-US" sz="4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Until</a:t>
            </a:r>
            <a:r>
              <a:rPr lang="en-US" sz="4000" b="1" dirty="0"/>
              <a:t> I get an A+</a:t>
            </a:r>
            <a:r>
              <a:rPr lang="en-US" sz="5400" b="1" dirty="0">
                <a:solidFill>
                  <a:srgbClr val="FFFF00"/>
                </a:solidFill>
              </a:rPr>
              <a:t>,</a:t>
            </a:r>
            <a:r>
              <a:rPr lang="en-US" sz="4000" b="1" dirty="0">
                <a:solidFill>
                  <a:srgbClr val="FFFF00"/>
                </a:solidFill>
              </a:rPr>
              <a:t> </a:t>
            </a:r>
            <a:r>
              <a:rPr lang="en-US" sz="4000" b="1" dirty="0"/>
              <a:t>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4000" b="1" dirty="0"/>
              <a:t>4. </a:t>
            </a:r>
            <a:r>
              <a:rPr lang="en-US" sz="4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</a:t>
            </a:r>
            <a:r>
              <a:rPr lang="en-US" sz="4000" b="1" dirty="0"/>
              <a:t> I get my new pony</a:t>
            </a:r>
            <a:r>
              <a:rPr lang="en-US" sz="5400" b="1" dirty="0">
                <a:solidFill>
                  <a:srgbClr val="FFFF00"/>
                </a:solidFill>
              </a:rPr>
              <a:t>,</a:t>
            </a:r>
            <a:r>
              <a:rPr lang="en-US" sz="4000" b="1" dirty="0">
                <a:solidFill>
                  <a:srgbClr val="FFFF00"/>
                </a:solidFill>
              </a:rPr>
              <a:t>  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4000" b="1" dirty="0"/>
              <a:t>5. </a:t>
            </a:r>
            <a:r>
              <a:rPr lang="en-US" sz="4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Since</a:t>
            </a:r>
            <a:r>
              <a:rPr lang="en-US" sz="4000" b="1" dirty="0"/>
              <a:t> I love SpongeBob</a:t>
            </a:r>
            <a:r>
              <a:rPr lang="en-US" sz="5400" b="1" dirty="0">
                <a:solidFill>
                  <a:srgbClr val="FFFF00"/>
                </a:solidFill>
              </a:rPr>
              <a:t>,</a:t>
            </a:r>
            <a:r>
              <a:rPr lang="en-US" sz="4000" b="1" dirty="0">
                <a:solidFill>
                  <a:srgbClr val="FFFF00"/>
                </a:solidFill>
              </a:rPr>
              <a:t> </a:t>
            </a:r>
          </a:p>
        </p:txBody>
      </p:sp>
      <p:pic>
        <p:nvPicPr>
          <p:cNvPr id="6146" name="Picture 2" descr="http://www.picgifs.com/clip-art/activities/dancing/clip-art-dancing-02576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6918" y="1066800"/>
            <a:ext cx="1572282" cy="1421517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us.123rf.com/450wm/katrinahappy/katrinahappy1401/katrinahappy140100009/24916325-colorful-lollipop-vector-illustration-on-white-background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3306" y="2971800"/>
            <a:ext cx="1575894" cy="1421518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s://s-media-cache-ak0.pinimg.com/236x/db/04/3a/db043a78f11b967e789117619c74842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6079" y="5048165"/>
            <a:ext cx="1583121" cy="1428835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95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17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317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317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317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762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5300" b="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Dependent </a:t>
            </a:r>
            <a:r>
              <a:rPr lang="en-US" sz="5300" b="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Clause Punctuation</a:t>
            </a:r>
            <a:endParaRPr lang="en-US" sz="5300" b="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990600"/>
            <a:ext cx="8839200" cy="4525963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4400" b="1" dirty="0"/>
              <a:t>  </a:t>
            </a:r>
            <a:r>
              <a:rPr lang="en-US" sz="4400" dirty="0"/>
              <a:t>Add a comma when a dependent clause starts a sentence</a:t>
            </a:r>
            <a:r>
              <a:rPr lang="en-US" sz="4400" dirty="0" smtClean="0"/>
              <a:t>!</a:t>
            </a:r>
            <a:br>
              <a:rPr lang="en-US" sz="4400" dirty="0" smtClean="0"/>
            </a:br>
            <a:endParaRPr lang="en-US" sz="4400" dirty="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5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Because </a:t>
            </a:r>
            <a:r>
              <a:rPr lang="en-US" sz="35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makes me </a:t>
            </a:r>
            <a:r>
              <a:rPr lang="en-US" sz="35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laugh</a:t>
            </a:r>
            <a:r>
              <a:rPr lang="en-US" sz="3500" b="1" i="1" dirty="0" smtClean="0">
                <a:solidFill>
                  <a:srgbClr val="FFFF00"/>
                </a:solidFill>
              </a:rPr>
              <a:t>,</a:t>
            </a:r>
            <a:r>
              <a:rPr lang="en-US" sz="3500" i="1" dirty="0" smtClean="0">
                <a:solidFill>
                  <a:srgbClr val="FFFF00"/>
                </a:solidFill>
              </a:rPr>
              <a:t> </a:t>
            </a:r>
            <a:r>
              <a:rPr lang="en-US" sz="35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35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SpongeBob. </a:t>
            </a:r>
          </a:p>
          <a:p>
            <a:pPr>
              <a:buFontTx/>
              <a:buNone/>
            </a:pPr>
            <a:endParaRPr lang="en-US" b="1" dirty="0"/>
          </a:p>
        </p:txBody>
      </p:sp>
      <p:pic>
        <p:nvPicPr>
          <p:cNvPr id="5124" name="Picture 4" descr="https://encrypted-tbn0.gstatic.com/images?q=tbn:ANd9GcRUEn--qNUjRk645EUtSiGEDVoXV37wtpJdEUl-3OhmywZNYm0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9600"/>
            <a:ext cx="2514600" cy="2013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ages.politico.com/global/2013/11/05/spongebob-ap-nickelodeon-32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445876"/>
            <a:ext cx="4114800" cy="200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s-media-cache-ak0.pinimg.com/originals/37/17/c7/3717c7b3df5dca58e643c1989f40bad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427483"/>
            <a:ext cx="2514600" cy="200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3241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990600"/>
            <a:ext cx="87630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4400" dirty="0" smtClean="0"/>
              <a:t>Add </a:t>
            </a:r>
            <a:r>
              <a:rPr lang="en-US" sz="4400" dirty="0"/>
              <a:t>a comma when a dependent clause starts a sentence</a:t>
            </a:r>
          </a:p>
          <a:p>
            <a:pPr>
              <a:buFontTx/>
              <a:buNone/>
            </a:pPr>
            <a:endParaRPr lang="en-US" sz="4400" b="1" dirty="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5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</a:t>
            </a:r>
            <a:r>
              <a:rPr lang="en-US" sz="35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want entertainment</a:t>
            </a:r>
            <a:r>
              <a:rPr lang="en-US" sz="3500" b="1" i="1" dirty="0">
                <a:solidFill>
                  <a:srgbClr val="FFFF00"/>
                </a:solidFill>
              </a:rPr>
              <a:t>,</a:t>
            </a:r>
            <a:r>
              <a:rPr lang="en-US" sz="35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5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watch SpongeBob.</a:t>
            </a:r>
            <a:r>
              <a:rPr lang="en-US" sz="3500" i="1" dirty="0">
                <a:solidFill>
                  <a:srgbClr val="00B0F0"/>
                </a:solidFill>
              </a:rPr>
              <a:t> </a:t>
            </a:r>
          </a:p>
          <a:p>
            <a:pPr>
              <a:buFontTx/>
              <a:buNone/>
            </a:pPr>
            <a:endParaRPr lang="en-US" b="1" dirty="0"/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152400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5300" b="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Dependent </a:t>
            </a:r>
            <a:r>
              <a:rPr lang="en-US" sz="5300" b="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Clause Punctuation</a:t>
            </a:r>
            <a:endParaRPr lang="en-US" sz="5300" b="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www.awn.com/sites/default/files/image/featured/1015027-nickelodeon-teams-usps-spongebob-mailpant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191000"/>
            <a:ext cx="5562600" cy="2350994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6440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60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646237"/>
            <a:ext cx="80772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4400" dirty="0" smtClean="0"/>
              <a:t>Add </a:t>
            </a:r>
            <a:r>
              <a:rPr lang="en-US" sz="4400" dirty="0"/>
              <a:t>a comma when a dependent clause starts a </a:t>
            </a:r>
            <a:r>
              <a:rPr lang="en-US" sz="4400" dirty="0" smtClean="0"/>
              <a:t>sentence</a:t>
            </a:r>
            <a:br>
              <a:rPr lang="en-US" sz="4400" dirty="0" smtClean="0"/>
            </a:br>
            <a:endParaRPr lang="en-US" sz="4400" dirty="0"/>
          </a:p>
          <a:p>
            <a:pPr>
              <a:lnSpc>
                <a:spcPct val="90000"/>
              </a:lnSpc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5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</a:t>
            </a:r>
            <a:r>
              <a:rPr lang="en-US" sz="35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get a choice of </a:t>
            </a:r>
            <a:r>
              <a:rPr lang="en-US" sz="3500" b="1" i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shows</a:t>
            </a:r>
            <a:r>
              <a:rPr lang="en-US" sz="3500" b="1" i="1" dirty="0" smtClean="0">
                <a:solidFill>
                  <a:srgbClr val="FFFF00"/>
                </a:solidFill>
              </a:rPr>
              <a:t>,</a:t>
            </a:r>
            <a:r>
              <a:rPr lang="en-US" sz="3500" i="1" dirty="0" smtClean="0"/>
              <a:t> </a:t>
            </a:r>
            <a:r>
              <a:rPr lang="en-US" sz="35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35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watch SpongeBob</a:t>
            </a:r>
            <a:r>
              <a:rPr lang="en-US" sz="3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5300" b="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Dependent </a:t>
            </a:r>
            <a:r>
              <a:rPr lang="en-US" sz="5300" b="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Clause Punctuation</a:t>
            </a:r>
            <a:endParaRPr lang="en-US" sz="5300" b="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8434" name="Picture 2" descr="http://www.movieforkids.it/wp-content/gallery/spongebob/spongebob-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495800"/>
            <a:ext cx="3733801" cy="2100263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http://upload.wikimedia.org/wikipedia/en/5/5c/Spongebob-squarepant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2335924"/>
            <a:ext cx="1143000" cy="1746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http://www.get-active-game.com/browser_alert/spongebo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80698"/>
            <a:ext cx="1143000" cy="1597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354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60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200"/>
            <a:ext cx="88392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sz="3600" dirty="0" smtClean="0"/>
              <a:t>Do </a:t>
            </a:r>
            <a:r>
              <a:rPr lang="en-US" sz="3600" dirty="0"/>
              <a:t>not use a comma when the dependent clause does not begin the sentence! </a:t>
            </a:r>
          </a:p>
          <a:p>
            <a:pPr>
              <a:buFontTx/>
              <a:buNone/>
            </a:pPr>
            <a:endParaRPr lang="en-US" sz="3600" b="1" dirty="0" smtClean="0"/>
          </a:p>
          <a:p>
            <a:pPr>
              <a:buClr>
                <a:schemeClr val="tx1"/>
              </a:buClr>
              <a:buFont typeface="Wingdings" pitchFamily="2" charset="2"/>
              <a:buChar char="q"/>
            </a:pPr>
            <a:r>
              <a:rPr lang="en-US" sz="3500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sz="35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like SpongeBob </a:t>
            </a:r>
            <a:r>
              <a:rPr lang="en-US" sz="3500" b="1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because</a:t>
            </a:r>
            <a:r>
              <a:rPr lang="en-US" sz="3500" b="1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500" i="1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makes me laugh</a:t>
            </a:r>
            <a:r>
              <a:rPr lang="en-US" sz="3500" dirty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3500" dirty="0">
                <a:solidFill>
                  <a:schemeClr val="tx1"/>
                </a:solidFill>
              </a:rPr>
              <a:t>  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pPr algn="ctr"/>
            <a:r>
              <a:rPr lang="en-US" sz="5300" b="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Dependent </a:t>
            </a:r>
            <a:r>
              <a:rPr lang="en-US" sz="5300" b="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Clause Punctuation</a:t>
            </a:r>
            <a:endParaRPr lang="en-US" sz="5300" b="0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fc09.deviantart.net/fs70/f/2013/041/8/1/spongebob_s_valentine_by_honey_puff-d5ujkdm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267200"/>
            <a:ext cx="2971800" cy="222885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cartoonsnap.com/blogspot/images/SpongeBobArtforTheVillageVoice_14DA3/musict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4261945"/>
            <a:ext cx="2987566" cy="222885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8804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057400"/>
            <a:ext cx="4800600" cy="2819400"/>
          </a:xfrm>
        </p:spPr>
        <p:txBody>
          <a:bodyPr>
            <a:normAutofit/>
          </a:bodyPr>
          <a:lstStyle/>
          <a:p>
            <a:pPr algn="ctr"/>
            <a:r>
              <a:rPr lang="en-US" sz="7200" b="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rlin Sans FB" pitchFamily="34" charset="0"/>
              </a:rPr>
              <a:t>Phrases and Clauses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 rot="1726516">
            <a:off x="5520669" y="787299"/>
            <a:ext cx="3485153" cy="1353005"/>
          </a:xfrm>
          <a:solidFill>
            <a:schemeClr val="bg1">
              <a:lumMod val="90000"/>
              <a:lumOff val="10000"/>
            </a:schemeClr>
          </a:solidFill>
          <a:ln w="76200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algn="ctr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Berlin Sans FB" pitchFamily="34" charset="0"/>
            </a:endParaRPr>
          </a:p>
          <a:p>
            <a:pPr algn="ctr"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latin typeface="Berlin Sans FB" pitchFamily="34" charset="0"/>
              </a:rPr>
              <a:t>THE BUILDING BLOCKS</a:t>
            </a:r>
          </a:p>
          <a:p>
            <a:pPr algn="ctr">
              <a:lnSpc>
                <a:spcPct val="90000"/>
              </a:lnSpc>
            </a:pPr>
            <a:r>
              <a:rPr lang="en-US" sz="3600" dirty="0">
                <a:solidFill>
                  <a:schemeClr val="tx1"/>
                </a:solidFill>
                <a:latin typeface="Berlin Sans FB" pitchFamily="34" charset="0"/>
              </a:rPr>
              <a:t>OF SENTENCES</a:t>
            </a:r>
            <a:r>
              <a:rPr lang="en-US" sz="2800" dirty="0">
                <a:solidFill>
                  <a:schemeClr val="tx1"/>
                </a:solidFill>
                <a:latin typeface="Berlin Sans FB" pitchFamily="34" charset="0"/>
              </a:rPr>
              <a:t> </a:t>
            </a:r>
          </a:p>
        </p:txBody>
      </p:sp>
      <p:pic>
        <p:nvPicPr>
          <p:cNvPr id="17410" name="Picture 2" descr="http://images.clipartpanda.com/block-clipart-0060-0910-1708-0908_A_Set_Of_Building_Blocks_clipart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8996">
            <a:off x="5011592" y="2067596"/>
            <a:ext cx="2303144" cy="2151795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46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828800"/>
            <a:ext cx="8839200" cy="3124200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-US" sz="5400" dirty="0" smtClean="0">
                <a:solidFill>
                  <a:schemeClr val="tx1"/>
                </a:solidFill>
              </a:rPr>
              <a:t>  </a:t>
            </a:r>
            <a:r>
              <a:rPr lang="en-US" sz="5400" dirty="0">
                <a:solidFill>
                  <a:schemeClr val="tx1"/>
                </a:solidFill>
              </a:rPr>
              <a:t>a group of words that </a:t>
            </a:r>
            <a:r>
              <a:rPr lang="en-US" sz="5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does not have both</a:t>
            </a:r>
            <a:r>
              <a:rPr lang="en-US" sz="5400" dirty="0">
                <a:solidFill>
                  <a:schemeClr val="tx1"/>
                </a:solidFill>
              </a:rPr>
              <a:t> a subject and a verb </a:t>
            </a:r>
          </a:p>
          <a:p>
            <a:pPr>
              <a:buFontTx/>
              <a:buNone/>
            </a:pPr>
            <a:r>
              <a:rPr lang="en-US" dirty="0">
                <a:solidFill>
                  <a:schemeClr val="bg1"/>
                </a:solidFill>
              </a:rPr>
              <a:t>   </a:t>
            </a:r>
            <a:endParaRPr lang="en-US" dirty="0">
              <a:solidFill>
                <a:srgbClr val="FF33CC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55996" y="381000"/>
            <a:ext cx="8054604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500" b="0" u="sng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PHRASE</a:t>
            </a:r>
            <a:endParaRPr lang="en-US" sz="6500" b="0" u="sng" cap="none" spc="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386" name="Picture 2" descr="http://images.clipartpanda.com/verb-clipart-subject_ver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114800"/>
            <a:ext cx="3371768" cy="2315281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&quot;No&quot; Symbol 2"/>
          <p:cNvSpPr/>
          <p:nvPr/>
        </p:nvSpPr>
        <p:spPr>
          <a:xfrm>
            <a:off x="304800" y="4114800"/>
            <a:ext cx="3276600" cy="2315281"/>
          </a:xfrm>
          <a:prstGeom prst="noSmoking">
            <a:avLst/>
          </a:prstGeom>
          <a:solidFill>
            <a:srgbClr val="FF0000">
              <a:alpha val="6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6388" name="Picture 4" descr="http://thumbs.gograph.com/gg6871824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3767489"/>
            <a:ext cx="2377298" cy="2510192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2040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905000"/>
            <a:ext cx="8839200" cy="2362200"/>
          </a:xfrm>
        </p:spPr>
        <p:txBody>
          <a:bodyPr>
            <a:normAutofit/>
          </a:bodyPr>
          <a:lstStyle/>
          <a:p>
            <a:pPr>
              <a:buFontTx/>
              <a:buNone/>
            </a:pPr>
            <a:r>
              <a:rPr lang="en-US" sz="5400" dirty="0" smtClean="0">
                <a:solidFill>
                  <a:schemeClr val="tx1"/>
                </a:solidFill>
              </a:rPr>
              <a:t>a </a:t>
            </a:r>
            <a:r>
              <a:rPr lang="en-US" sz="5400" dirty="0">
                <a:solidFill>
                  <a:schemeClr val="tx1"/>
                </a:solidFill>
              </a:rPr>
              <a:t>group of words with </a:t>
            </a:r>
            <a:r>
              <a:rPr lang="en-US" sz="5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</a:t>
            </a:r>
            <a:r>
              <a:rPr lang="en-US" sz="5400" dirty="0">
                <a:solidFill>
                  <a:schemeClr val="bg1"/>
                </a:solidFill>
              </a:rPr>
              <a:t> </a:t>
            </a:r>
            <a:r>
              <a:rPr lang="en-US" sz="5400" dirty="0">
                <a:solidFill>
                  <a:schemeClr val="tx1"/>
                </a:solidFill>
              </a:rPr>
              <a:t>a subject &amp; </a:t>
            </a:r>
            <a:r>
              <a:rPr lang="en-US" sz="5400" dirty="0" smtClean="0">
                <a:solidFill>
                  <a:schemeClr val="tx1"/>
                </a:solidFill>
              </a:rPr>
              <a:t>verb</a:t>
            </a:r>
            <a:endParaRPr lang="en-US" sz="5400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55996" y="381000"/>
            <a:ext cx="8054604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500" b="0" u="sng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CLAUSE</a:t>
            </a:r>
            <a:endParaRPr lang="en-US" sz="6500" b="0" u="sng" cap="none" spc="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Picture 2" descr="http://images.clipartpanda.com/verb-clipart-subject_verb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810000"/>
            <a:ext cx="3992666" cy="266700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2" name="Picture 2" descr="http://www.clipartbest.com/cliparts/KTn/o5b/KTno5bjxc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42635">
            <a:off x="4548449" y="3758641"/>
            <a:ext cx="4195798" cy="2315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1040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-76200" y="457200"/>
            <a:ext cx="9067800" cy="5668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7200" dirty="0"/>
              <a:t> What’s the </a:t>
            </a:r>
            <a:r>
              <a:rPr lang="en-US" sz="7200" i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difference </a:t>
            </a:r>
            <a:r>
              <a:rPr lang="en-US" sz="7200" dirty="0"/>
              <a:t>between </a:t>
            </a:r>
          </a:p>
          <a:p>
            <a:pPr algn="ctr">
              <a:buFontTx/>
              <a:buNone/>
            </a:pPr>
            <a:r>
              <a:rPr lang="en-US" sz="7200" dirty="0"/>
              <a:t> </a:t>
            </a:r>
            <a:r>
              <a:rPr lang="en-US" sz="6600" dirty="0"/>
              <a:t>a </a:t>
            </a:r>
            <a:r>
              <a:rPr lang="en-US" sz="66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PHRASE</a:t>
            </a:r>
            <a:r>
              <a:rPr lang="en-US" sz="6600" dirty="0" smtClean="0"/>
              <a:t> </a:t>
            </a:r>
            <a:r>
              <a:rPr lang="en-US" sz="6600" dirty="0"/>
              <a:t>&amp; a </a:t>
            </a:r>
            <a:r>
              <a:rPr lang="en-US" sz="6600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CLAUSE</a:t>
            </a:r>
            <a:r>
              <a:rPr lang="en-US" sz="6600" dirty="0" smtClean="0"/>
              <a:t>?</a:t>
            </a:r>
            <a:endParaRPr lang="en-US" sz="6600" dirty="0"/>
          </a:p>
        </p:txBody>
      </p:sp>
      <p:pic>
        <p:nvPicPr>
          <p:cNvPr id="14338" name="Picture 2" descr="http://www.clipartbest.com/cliparts/pT5/pM9/pT5pM9ET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114800"/>
            <a:ext cx="2514600" cy="2466018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4.bp.blogspot.com/-pW33Wubdil8/TgFsfndrUMI/AAAAAAAAAlg/ZPR8TAYKpz4/s1600/Untit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114800"/>
            <a:ext cx="2514600" cy="2474977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3716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600200"/>
            <a:ext cx="8991600" cy="45259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5400" dirty="0" smtClean="0">
                <a:solidFill>
                  <a:schemeClr val="tx1"/>
                </a:solidFill>
              </a:rPr>
              <a:t>a </a:t>
            </a:r>
            <a:r>
              <a:rPr lang="en-US" sz="5400" dirty="0">
                <a:solidFill>
                  <a:schemeClr val="tx1"/>
                </a:solidFill>
              </a:rPr>
              <a:t>complete thought that </a:t>
            </a:r>
            <a:r>
              <a:rPr lang="en-US" sz="5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stand </a:t>
            </a:r>
            <a:r>
              <a:rPr lang="en-US" sz="54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alone</a:t>
            </a:r>
          </a:p>
        </p:txBody>
      </p:sp>
      <p:sp>
        <p:nvSpPr>
          <p:cNvPr id="3" name="Rectangle 2"/>
          <p:cNvSpPr/>
          <p:nvPr/>
        </p:nvSpPr>
        <p:spPr>
          <a:xfrm>
            <a:off x="228600" y="381000"/>
            <a:ext cx="8610600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500" b="0" u="sng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INDEPENDENT CLAUSE</a:t>
            </a:r>
            <a:endParaRPr lang="en-US" sz="6500" b="0" u="sng" cap="none" spc="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3314" name="Picture 2" descr="http://www.qacps.k12.md.us/ces/clipart/Carson%20Dellosa%20Clipart/Carson%20Dellosa%20Seasons,%20Holidays,%20and%20Celebrations/Images/Color%20Images/Fall%20Clip%20Art/INDEPENDENT_MOUS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505200"/>
            <a:ext cx="2359170" cy="3021394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mosm.siterubix.com/wp-content/uploads/2014/09/Woman-arm-musc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31" y="3505200"/>
            <a:ext cx="2359169" cy="3021393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8" name="Picture 6" descr="http://revolution.mrdonn.org/amhis_thomas_jefferson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30" y="3505200"/>
            <a:ext cx="2359170" cy="3021393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2351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657600" y="1066800"/>
            <a:ext cx="5334000" cy="2667000"/>
          </a:xfrm>
        </p:spPr>
        <p:txBody>
          <a:bodyPr>
            <a:noAutofit/>
          </a:bodyPr>
          <a:lstStyle/>
          <a:p>
            <a:pPr algn="ctr"/>
            <a:r>
              <a:rPr lang="en-US" sz="4000" u="sng" dirty="0">
                <a:solidFill>
                  <a:srgbClr val="FFFF00"/>
                </a:solidFill>
              </a:rPr>
              <a:t>Independent </a:t>
            </a:r>
            <a:r>
              <a:rPr lang="en-US" sz="4000" u="sng" dirty="0" smtClean="0">
                <a:solidFill>
                  <a:srgbClr val="FFFF00"/>
                </a:solidFill>
              </a:rPr>
              <a:t>Clauses </a:t>
            </a:r>
            <a:r>
              <a:rPr lang="en-US" sz="4000" dirty="0">
                <a:solidFill>
                  <a:srgbClr val="FFFF00"/>
                </a:solidFill>
              </a:rPr>
              <a:t>= a foundation and the frame of the house.</a:t>
            </a:r>
          </a:p>
        </p:txBody>
      </p:sp>
      <p:pic>
        <p:nvPicPr>
          <p:cNvPr id="11266" name="Picture 2" descr="http://www.webweaver.nu/clipart/img/fantasy/castles/castle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41910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22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152400" y="1600199"/>
            <a:ext cx="8839200" cy="4525963"/>
          </a:xfrm>
        </p:spPr>
        <p:txBody>
          <a:bodyPr>
            <a:normAutofit/>
          </a:bodyPr>
          <a:lstStyle/>
          <a:p>
            <a:pPr algn="ctr">
              <a:buFontTx/>
              <a:buNone/>
            </a:pPr>
            <a:r>
              <a:rPr lang="en-US" sz="5400" dirty="0" smtClean="0">
                <a:solidFill>
                  <a:schemeClr val="tx1"/>
                </a:solidFill>
              </a:rPr>
              <a:t>group </a:t>
            </a:r>
            <a:r>
              <a:rPr lang="en-US" sz="5400" dirty="0">
                <a:solidFill>
                  <a:schemeClr val="tx1"/>
                </a:solidFill>
              </a:rPr>
              <a:t>of words with both a subject and verb; </a:t>
            </a:r>
            <a:r>
              <a:rPr lang="en-US" sz="5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cannot stand alone</a:t>
            </a:r>
            <a:r>
              <a:rPr lang="en-US" sz="5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5400" dirty="0">
                <a:solidFill>
                  <a:schemeClr val="tx1"/>
                </a:solidFill>
              </a:rPr>
              <a:t>or it is a </a:t>
            </a:r>
            <a:r>
              <a:rPr lang="en-US" sz="5400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fragment</a:t>
            </a:r>
            <a:r>
              <a:rPr lang="en-US" sz="54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Rectangle 3"/>
          <p:cNvSpPr/>
          <p:nvPr/>
        </p:nvSpPr>
        <p:spPr>
          <a:xfrm>
            <a:off x="152400" y="381000"/>
            <a:ext cx="8839200" cy="10926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500" b="0" u="sng" cap="none" spc="0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DEPENDENT CLAUSE</a:t>
            </a:r>
            <a:endParaRPr lang="en-US" sz="6500" b="0" u="sng" cap="none" spc="0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290" name="Picture 2" descr="http://thumbs.dreamstime.com/z/crumbling-concrete-wall-hole-2566785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7" t="3211" r="10088" b="20472"/>
          <a:stretch/>
        </p:blipFill>
        <p:spPr bwMode="auto">
          <a:xfrm>
            <a:off x="304800" y="4267200"/>
            <a:ext cx="2756313" cy="228600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journal.firsttuesday.us/wp-content/uploads/default-crumbling-house-565x3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267200"/>
            <a:ext cx="2756313" cy="228600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661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3505200" y="762000"/>
            <a:ext cx="5105400" cy="3505200"/>
          </a:xfrm>
        </p:spPr>
        <p:txBody>
          <a:bodyPr>
            <a:noAutofit/>
          </a:bodyPr>
          <a:lstStyle/>
          <a:p>
            <a:pPr algn="ctr"/>
            <a:r>
              <a:rPr lang="en-US" sz="4000" b="1" u="sng" dirty="0" smtClean="0">
                <a:solidFill>
                  <a:srgbClr val="FFFF00"/>
                </a:solidFill>
              </a:rPr>
              <a:t>Dependent </a:t>
            </a:r>
            <a:r>
              <a:rPr lang="en-US" sz="4000" b="1" u="sng" dirty="0">
                <a:solidFill>
                  <a:srgbClr val="FFFF00"/>
                </a:solidFill>
              </a:rPr>
              <a:t>clauses</a:t>
            </a:r>
            <a:r>
              <a:rPr lang="en-US" sz="4000" u="sng" dirty="0">
                <a:solidFill>
                  <a:srgbClr val="FFFF00"/>
                </a:solidFill>
              </a:rPr>
              <a:t> </a:t>
            </a:r>
            <a:r>
              <a:rPr lang="en-US" sz="4000" dirty="0">
                <a:solidFill>
                  <a:srgbClr val="FFFF00"/>
                </a:solidFill>
              </a:rPr>
              <a:t>= like the windows or </a:t>
            </a:r>
            <a:r>
              <a:rPr lang="en-US" sz="4000" dirty="0" smtClean="0">
                <a:solidFill>
                  <a:srgbClr val="FFFF00"/>
                </a:solidFill>
              </a:rPr>
              <a:t>doors</a:t>
            </a:r>
            <a:br>
              <a:rPr lang="en-US" sz="4000" dirty="0" smtClean="0">
                <a:solidFill>
                  <a:srgbClr val="FFFF00"/>
                </a:solidFill>
              </a:rPr>
            </a:br>
            <a:r>
              <a:rPr lang="en-US" sz="4000" i="1" dirty="0" smtClean="0">
                <a:solidFill>
                  <a:srgbClr val="FFFF00"/>
                </a:solidFill>
              </a:rPr>
              <a:t> </a:t>
            </a:r>
            <a:r>
              <a:rPr lang="en-US" sz="3000" i="1" dirty="0">
                <a:solidFill>
                  <a:schemeClr val="tx1"/>
                </a:solidFill>
              </a:rPr>
              <a:t>(they enhance what is already there, but can’t function alone)</a:t>
            </a:r>
          </a:p>
        </p:txBody>
      </p:sp>
      <p:pic>
        <p:nvPicPr>
          <p:cNvPr id="6" name="Picture 2" descr="http://www.webweaver.nu/clipart/img/fantasy/castles/castle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41910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682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Custom 2">
      <a:majorFont>
        <a:latin typeface="Berlin Sans FB"/>
        <a:ea typeface=""/>
        <a:cs typeface=""/>
      </a:majorFont>
      <a:minorFont>
        <a:latin typeface="Berlin Sans FB"/>
        <a:ea typeface=""/>
        <a:cs typeface="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291</TotalTime>
  <Words>236</Words>
  <Application>Microsoft Office PowerPoint</Application>
  <PresentationFormat>On-screen Show (4:3)</PresentationFormat>
  <Paragraphs>60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Thatch</vt:lpstr>
      <vt:lpstr>DO NOW!!!</vt:lpstr>
      <vt:lpstr>Phrases and Clauses</vt:lpstr>
      <vt:lpstr>PowerPoint Presentation</vt:lpstr>
      <vt:lpstr>PowerPoint Presentation</vt:lpstr>
      <vt:lpstr>PowerPoint Presentation</vt:lpstr>
      <vt:lpstr>PowerPoint Presentation</vt:lpstr>
      <vt:lpstr>Independent Clauses = a foundation and the frame of the house.</vt:lpstr>
      <vt:lpstr>PowerPoint Presentation</vt:lpstr>
      <vt:lpstr>Dependent clauses = like the windows or doors  (they enhance what is already there, but can’t function alone)</vt:lpstr>
      <vt:lpstr>DEPENDENT CLAUSES</vt:lpstr>
      <vt:lpstr>EXAMPLES</vt:lpstr>
      <vt:lpstr>DEPENDENT CLAUSES</vt:lpstr>
      <vt:lpstr>Examples</vt:lpstr>
      <vt:lpstr>Dependent Clause Punctuation</vt:lpstr>
      <vt:lpstr>Dependent Clause Punctuation</vt:lpstr>
      <vt:lpstr>Dependent Clause Punctuation</vt:lpstr>
      <vt:lpstr>Dependent Clause Punctuation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Phrases and Clauses</dc:title>
  <dc:creator>Shettle, Meghan</dc:creator>
  <cp:lastModifiedBy>Shettle, Meghan</cp:lastModifiedBy>
  <cp:revision>13</cp:revision>
  <dcterms:created xsi:type="dcterms:W3CDTF">2015-02-09T20:22:38Z</dcterms:created>
  <dcterms:modified xsi:type="dcterms:W3CDTF">2015-02-10T01:13:49Z</dcterms:modified>
</cp:coreProperties>
</file>